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D887A-6E2B-6AA5-1642-DC745FD47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962A5E-6EFE-37AD-352B-7C65F97D2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88ED9-DD62-0767-1E46-18612BC5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4F14F-4743-C7EB-38DC-4DE11391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AD9187-6AA0-95D2-70D0-7A2922F7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5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CC7FC-C2B4-4562-DFC3-5C8EE44A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DC2ADC-20D4-374F-7226-8690A650F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12B895-B261-9902-C16A-BBDE123E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B33B8-63D0-5ECA-6543-B3D00133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5FED5F-884F-F1D5-B2B2-17A69C54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72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5CC0EC-F855-DFD6-E389-90AEEAD73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0C7D14-AC89-79A3-0741-828F30C7F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7E897A-E4B3-C24C-A8FD-0292E3A1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C8D1C-8ED5-A2D8-CC81-125C4A714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C9924-05CF-FC33-4D4D-967BC308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4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26B39-B39A-5A77-DBBE-7D3CC4A4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3B504-4CE9-CB2A-ECEA-6466FAEEE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17D0D-E7E6-2B9B-2214-54B35147B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ACD12-0F2F-F84F-7FEF-D73164F26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2CA2A3-B5CE-76EC-F1F4-C92257EA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3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44786-9332-E2AA-9490-B7EE439F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D4605-6912-DB5B-2918-0024528E3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152892-8B0A-15CE-46C8-C150BB09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B075F-5E6A-CE61-B1BF-164BC565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B4A58-13B2-BF48-65CD-F531C605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FD963-3B85-07A4-30E4-66EBCE33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33654-BCCF-32DB-19E1-5C2AFC9DE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1C4A2B-F390-12A8-E271-46B750C2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C8F0F6-797E-7D0D-40C1-A276CC4E6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E6F70D-39EB-375C-4D0D-B05E49AF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1F4A1D-429B-4F14-B78A-FC3EE1BD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56248-3235-F074-FFB3-A16CC23F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7694E-9E74-7589-F2A0-6DC3A0FA1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956401-C8EC-AE08-1B55-40A7DB863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957BF6-7DB4-2843-C4B1-E01F86F88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F357E9-1B3A-F6A9-FB01-D44AA94DD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A92367-67D2-EFE7-8519-840F579A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B63B40-36E4-661D-0FFE-EEB181464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5A77C6-7C52-225C-3FB0-E01E13BE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36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C87AC-FAA6-FCE7-2EC7-AF9BA33C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56A1B9-D2F5-5175-49A9-1C246E06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52AEF6-ACEA-F667-D4C1-BAE073A3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14B434-46B8-8E89-D140-B2929ACA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3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823CB5-9704-4EC1-C404-0B2CC22A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4538AC-FC07-FA32-19F5-9159AF99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B8D2B-0A28-F853-D489-6009BBEE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76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4B437-9A4B-10C1-85C0-416669D7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DF619-6714-7A29-3067-09C4E5508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5CB898-66FD-01AC-0018-9186A4FBF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6FC7B4-8C6F-5B18-A391-BAE53FF8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80016-050D-B705-2279-8073984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5D1D52-BC9E-62D2-4CA7-503C37FE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26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62703-8ECD-1331-4D79-73D9F00B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34D989-9000-44A7-502C-F3B276EBC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026FE-97AD-4FAB-AD94-927988EA8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FA1D3-DB6B-1E46-2245-CF9F4A2D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2DCE88-ED1D-CA22-B4DC-336BE06C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3C0811-C585-8AFF-98D0-5F906B65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666AAF-3D31-ACAB-7DE0-4CD02B14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F21981-8247-A29E-2A63-8C030C2EB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CE11B-6E1B-2A21-ECB0-192BDF8BD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58BF1-CCAE-4BF6-9A93-F13BB175AC5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1DA39-1DA9-6826-BCB1-EA581A331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9A1F3-E59B-649B-CED3-EE78D8A2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55F9B-7BF7-4E7C-A840-850319296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6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A34C9-8285-FAC7-7C75-F61012E7C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b="1" dirty="0">
                <a:latin typeface="+mn-ea"/>
                <a:ea typeface="+mn-ea"/>
              </a:rPr>
              <a:t>CrossFit </a:t>
            </a:r>
            <a:r>
              <a:rPr lang="ko-KR" altLang="en-US" sz="4800" b="1" dirty="0" err="1">
                <a:latin typeface="+mn-ea"/>
                <a:ea typeface="+mn-ea"/>
              </a:rPr>
              <a:t>챗봇</a:t>
            </a:r>
            <a:br>
              <a:rPr lang="en-US" altLang="ko-KR" sz="4800" b="1" dirty="0">
                <a:latin typeface="+mn-ea"/>
                <a:ea typeface="+mn-ea"/>
              </a:rPr>
            </a:br>
            <a:br>
              <a:rPr lang="en-US" altLang="ko-KR" sz="4800" b="1" dirty="0">
                <a:latin typeface="+mn-ea"/>
                <a:ea typeface="+mn-ea"/>
              </a:rPr>
            </a:br>
            <a:r>
              <a:rPr lang="ko-KR" altLang="en-US" sz="4800" b="1" dirty="0">
                <a:latin typeface="+mn-ea"/>
                <a:ea typeface="+mn-ea"/>
              </a:rPr>
              <a:t>영상 코칭 구조</a:t>
            </a:r>
          </a:p>
        </p:txBody>
      </p:sp>
    </p:spTree>
    <p:extLst>
      <p:ext uri="{BB962C8B-B14F-4D97-AF65-F5344CB8AC3E}">
        <p14:creationId xmlns:p14="http://schemas.microsoft.com/office/powerpoint/2010/main" val="181230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wer_snatch.mp4 (360p)">
            <a:hlinkClick r:id="" action="ppaction://media"/>
            <a:extLst>
              <a:ext uri="{FF2B5EF4-FFF2-40B4-BE49-F238E27FC236}">
                <a16:creationId xmlns:a16="http://schemas.microsoft.com/office/drawing/2014/main" id="{37F0E1EF-1055-EF21-73C9-DBB9D22486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4524" y="1173629"/>
            <a:ext cx="3045976" cy="1713361"/>
          </a:xfrm>
          <a:prstGeom prst="rect">
            <a:avLst/>
          </a:prstGeom>
        </p:spPr>
      </p:pic>
      <p:pic>
        <p:nvPicPr>
          <p:cNvPr id="5" name="output_video(power_snatch)">
            <a:hlinkClick r:id="" action="ppaction://media"/>
            <a:extLst>
              <a:ext uri="{FF2B5EF4-FFF2-40B4-BE49-F238E27FC236}">
                <a16:creationId xmlns:a16="http://schemas.microsoft.com/office/drawing/2014/main" id="{E0CCAD6C-FCCB-7781-7F31-357D57E902E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0274" y="1173628"/>
            <a:ext cx="3080722" cy="1732907"/>
          </a:xfrm>
          <a:prstGeom prst="rect">
            <a:avLst/>
          </a:prstGeom>
        </p:spPr>
      </p:pic>
      <p:pic>
        <p:nvPicPr>
          <p:cNvPr id="6" name="keypoints_animation(power_snatch)">
            <a:hlinkClick r:id="" action="ppaction://media"/>
            <a:extLst>
              <a:ext uri="{FF2B5EF4-FFF2-40B4-BE49-F238E27FC236}">
                <a16:creationId xmlns:a16="http://schemas.microsoft.com/office/drawing/2014/main" id="{C5FE22DD-DC5B-4DE0-1421-D4E3EDE0F23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60996" y="1265311"/>
            <a:ext cx="4527041" cy="45270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AE4287-65EB-806A-D219-10C37F4DD4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74" y="3656816"/>
            <a:ext cx="3080722" cy="2415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AC6A6-4F2B-2DDD-BC48-80854CDBC71D}"/>
              </a:ext>
            </a:extLst>
          </p:cNvPr>
          <p:cNvSpPr txBox="1"/>
          <p:nvPr/>
        </p:nvSpPr>
        <p:spPr>
          <a:xfrm>
            <a:off x="754524" y="847360"/>
            <a:ext cx="2348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원본영상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87545-9988-D133-E3CE-9AF1D68F8E26}"/>
              </a:ext>
            </a:extLst>
          </p:cNvPr>
          <p:cNvSpPr txBox="1"/>
          <p:nvPr/>
        </p:nvSpPr>
        <p:spPr>
          <a:xfrm>
            <a:off x="4480274" y="847360"/>
            <a:ext cx="2774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YOLO </a:t>
            </a:r>
            <a:r>
              <a:rPr lang="ko-KR" altLang="en-US" sz="1200" dirty="0"/>
              <a:t>포즈 추정</a:t>
            </a:r>
            <a:r>
              <a:rPr lang="en-US" altLang="ko-KR" sz="1200" dirty="0"/>
              <a:t>: </a:t>
            </a:r>
            <a:r>
              <a:rPr lang="ko-KR" altLang="en-US" sz="1200" dirty="0"/>
              <a:t>신체 관절 매핑 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68DDAF3-75AC-6255-0B88-C8EB2DCBC099}"/>
              </a:ext>
            </a:extLst>
          </p:cNvPr>
          <p:cNvSpPr/>
          <p:nvPr/>
        </p:nvSpPr>
        <p:spPr>
          <a:xfrm>
            <a:off x="4028655" y="1898419"/>
            <a:ext cx="223464" cy="430306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A89B4BC9-44DF-08F3-3ABF-91DE9D03C27B}"/>
              </a:ext>
            </a:extLst>
          </p:cNvPr>
          <p:cNvSpPr/>
          <p:nvPr/>
        </p:nvSpPr>
        <p:spPr>
          <a:xfrm>
            <a:off x="5074098" y="3022326"/>
            <a:ext cx="264460" cy="506506"/>
          </a:xfrm>
          <a:prstGeom prst="downArrow">
            <a:avLst>
              <a:gd name="adj1" fmla="val 50000"/>
              <a:gd name="adj2" fmla="val 7033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E72AE2-9FD8-9DC2-96BA-D9CDF37D6CAE}"/>
              </a:ext>
            </a:extLst>
          </p:cNvPr>
          <p:cNvSpPr txBox="1"/>
          <p:nvPr/>
        </p:nvSpPr>
        <p:spPr>
          <a:xfrm>
            <a:off x="5563369" y="3075524"/>
            <a:ext cx="169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17</a:t>
            </a:r>
            <a:r>
              <a:rPr lang="ko-KR" altLang="en-US" sz="1000" dirty="0"/>
              <a:t>개 관절 키포인트 획득</a:t>
            </a:r>
            <a:endParaRPr lang="en-US" altLang="ko-KR" sz="1000" dirty="0"/>
          </a:p>
          <a:p>
            <a:r>
              <a:rPr lang="en-US" altLang="ko-KR" sz="1000" dirty="0"/>
              <a:t>(YOLO </a:t>
            </a:r>
            <a:r>
              <a:rPr lang="ko-KR" altLang="en-US" sz="1000" dirty="0"/>
              <a:t>기본 제공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9416C-0267-01E1-1F72-37391C5CDABB}"/>
              </a:ext>
            </a:extLst>
          </p:cNvPr>
          <p:cNvSpPr txBox="1"/>
          <p:nvPr/>
        </p:nvSpPr>
        <p:spPr>
          <a:xfrm>
            <a:off x="743685" y="3075524"/>
            <a:ext cx="270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* VIMEO</a:t>
            </a:r>
            <a:r>
              <a:rPr lang="ko-KR" altLang="en-US" sz="900" dirty="0"/>
              <a:t>에서 </a:t>
            </a:r>
            <a:r>
              <a:rPr lang="en-US" altLang="ko-KR" sz="900" dirty="0" err="1"/>
              <a:t>crossfit</a:t>
            </a:r>
            <a:r>
              <a:rPr lang="ko-KR" altLang="en-US" sz="900" dirty="0"/>
              <a:t>을 검색하여 다운받은 영상으로 본영상의 교육적 목적 외 상업적 사용 불가 합니다</a:t>
            </a:r>
            <a:r>
              <a:rPr lang="en-US" altLang="ko-KR" sz="900" dirty="0"/>
              <a:t>. </a:t>
            </a:r>
            <a:r>
              <a:rPr lang="ko-KR" altLang="en-US" sz="900" dirty="0"/>
              <a:t>실제 서비스에서는 전문가를 섭외하여 직접 영상을 제작하여 사용하는 것을 권장합니다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E4CE1C-C46B-F86D-D467-D794B26E170E}"/>
              </a:ext>
            </a:extLst>
          </p:cNvPr>
          <p:cNvSpPr txBox="1"/>
          <p:nvPr/>
        </p:nvSpPr>
        <p:spPr>
          <a:xfrm>
            <a:off x="8093051" y="879679"/>
            <a:ext cx="369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관절 키포인트 추출하여 기준 데이터셋 확보</a:t>
            </a: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5B692A21-C907-527D-5385-25D33489540E}"/>
              </a:ext>
            </a:extLst>
          </p:cNvPr>
          <p:cNvSpPr/>
          <p:nvPr/>
        </p:nvSpPr>
        <p:spPr>
          <a:xfrm>
            <a:off x="7873995" y="1898419"/>
            <a:ext cx="223464" cy="430306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398FBF-5A39-93B2-CC1D-FAD690D62A46}"/>
              </a:ext>
            </a:extLst>
          </p:cNvPr>
          <p:cNvSpPr txBox="1"/>
          <p:nvPr/>
        </p:nvSpPr>
        <p:spPr>
          <a:xfrm>
            <a:off x="630222" y="347740"/>
            <a:ext cx="868311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1.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전문가 영상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&gt;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키데이터 변환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(YOLO)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CC9F03-B81A-59D6-BBE0-E3480F51C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00" y="945247"/>
            <a:ext cx="2419010" cy="2483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285B98-6EED-136C-0DA0-9CA6869D7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00" y="3843796"/>
            <a:ext cx="2419010" cy="2513873"/>
          </a:xfrm>
          <a:prstGeom prst="rect">
            <a:avLst/>
          </a:prstGeom>
        </p:spPr>
      </p:pic>
      <p:pic>
        <p:nvPicPr>
          <p:cNvPr id="15" name="keypoints_animation(power_snatch)">
            <a:hlinkClick r:id="" action="ppaction://media"/>
            <a:extLst>
              <a:ext uri="{FF2B5EF4-FFF2-40B4-BE49-F238E27FC236}">
                <a16:creationId xmlns:a16="http://schemas.microsoft.com/office/drawing/2014/main" id="{C00A5103-9A4A-19F6-F853-85A90F384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7841" y="990610"/>
            <a:ext cx="2526146" cy="2526146"/>
          </a:xfrm>
          <a:prstGeom prst="rect">
            <a:avLst/>
          </a:prstGeom>
        </p:spPr>
      </p:pic>
      <p:pic>
        <p:nvPicPr>
          <p:cNvPr id="16" name="Power_Clean">
            <a:hlinkClick r:id="" action="ppaction://media"/>
            <a:extLst>
              <a:ext uri="{FF2B5EF4-FFF2-40B4-BE49-F238E27FC236}">
                <a16:creationId xmlns:a16="http://schemas.microsoft.com/office/drawing/2014/main" id="{86F8EAA9-A6F5-B247-BAE4-CB8B19EA57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037" y="3742653"/>
            <a:ext cx="2483754" cy="2483754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68F40188-9535-B4E5-181F-9B28AEA8671E}"/>
              </a:ext>
            </a:extLst>
          </p:cNvPr>
          <p:cNvSpPr/>
          <p:nvPr/>
        </p:nvSpPr>
        <p:spPr>
          <a:xfrm>
            <a:off x="3436040" y="3301603"/>
            <a:ext cx="223464" cy="430306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69A07-9894-8AB5-D0AA-19598AB2FA94}"/>
              </a:ext>
            </a:extLst>
          </p:cNvPr>
          <p:cNvSpPr txBox="1"/>
          <p:nvPr/>
        </p:nvSpPr>
        <p:spPr>
          <a:xfrm>
            <a:off x="7540623" y="1363947"/>
            <a:ext cx="3986016" cy="4130105"/>
          </a:xfrm>
          <a:prstGeom prst="rect">
            <a:avLst/>
          </a:prstGeom>
          <a:noFill/>
        </p:spPr>
        <p:txBody>
          <a:bodyPr wrap="square" spcCol="0" rtlCol="0">
            <a:noAutofit/>
          </a:bodyPr>
          <a:lstStyle/>
          <a:p>
            <a:r>
              <a:rPr lang="ko-KR" altLang="en-US" sz="1600" dirty="0"/>
              <a:t>－</a:t>
            </a:r>
            <a:r>
              <a:rPr lang="en-US" altLang="ko-KR" sz="1600" dirty="0"/>
              <a:t>VideoPose3D</a:t>
            </a:r>
            <a:r>
              <a:rPr lang="ko-KR" altLang="en-US" sz="1600" dirty="0"/>
              <a:t>를 이용하여 </a:t>
            </a:r>
            <a:r>
              <a:rPr lang="en-US" altLang="ko-KR" sz="1600" dirty="0"/>
              <a:t>3D</a:t>
            </a:r>
            <a:r>
              <a:rPr lang="ko-KR" altLang="en-US" sz="1600" dirty="0"/>
              <a:t>좌표 획득</a:t>
            </a:r>
            <a:endParaRPr lang="en-US" altLang="ko-KR" sz="1600" dirty="0"/>
          </a:p>
          <a:p>
            <a:endParaRPr lang="en-US" altLang="ko-KR" sz="1600" dirty="0"/>
          </a:p>
          <a:p>
            <a:pPr>
              <a:buNone/>
            </a:pPr>
            <a:r>
              <a:rPr lang="ko-KR" altLang="en-US" sz="1600" b="0" dirty="0">
                <a:effectLst/>
                <a:latin typeface="Consolas" panose="020B0609020204030204" pitchFamily="49" charset="0"/>
              </a:rPr>
              <a:t>－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COCO 17 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키포인트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(2D, (T,17,2))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를 입력으로 받아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, VideoPose3D 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공개 체크포인트로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3D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를 </a:t>
            </a:r>
            <a:r>
              <a:rPr lang="ko-KR" altLang="en-US" sz="1600" b="0" dirty="0" err="1">
                <a:effectLst/>
                <a:latin typeface="Consolas" panose="020B0609020204030204" pitchFamily="49" charset="0"/>
              </a:rPr>
              <a:t>리프팅한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 뒤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의미 좌표계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골반 원점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·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엉덩이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엉덩이 축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·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위쪽 정렬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로 </a:t>
            </a:r>
            <a:r>
              <a:rPr lang="ko-KR" altLang="en-US" sz="1600" b="0" dirty="0" err="1">
                <a:effectLst/>
                <a:latin typeface="Consolas" panose="020B0609020204030204" pitchFamily="49" charset="0"/>
              </a:rPr>
              <a:t>표준화하여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 저장합니다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.</a:t>
            </a:r>
            <a:br>
              <a:rPr lang="en-US" altLang="ko-KR" sz="1600" b="0" dirty="0"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 체크포인트는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COCO 2D → Human3.6M 3D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로 학습된 공개 가중치를 사용합니다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600" dirty="0"/>
              <a:t>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306A64-1885-A720-5D65-7477CDA104A6}"/>
              </a:ext>
            </a:extLst>
          </p:cNvPr>
          <p:cNvSpPr txBox="1"/>
          <p:nvPr/>
        </p:nvSpPr>
        <p:spPr>
          <a:xfrm>
            <a:off x="630222" y="347740"/>
            <a:ext cx="868311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2D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키데이터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&gt; 3D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변환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(VideoPose3D)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99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8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wer_snatch_to_plates">
            <a:hlinkClick r:id="" action="ppaction://media"/>
            <a:extLst>
              <a:ext uri="{FF2B5EF4-FFF2-40B4-BE49-F238E27FC236}">
                <a16:creationId xmlns:a16="http://schemas.microsoft.com/office/drawing/2014/main" id="{749825EB-2291-E154-6775-645019C05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1414873" y="1107169"/>
            <a:ext cx="2266166" cy="4028739"/>
          </a:xfrm>
          <a:prstGeom prst="rect">
            <a:avLst/>
          </a:prstGeom>
        </p:spPr>
      </p:pic>
      <p:pic>
        <p:nvPicPr>
          <p:cNvPr id="5" name="output_video">
            <a:hlinkClick r:id="" action="ppaction://media"/>
            <a:extLst>
              <a:ext uri="{FF2B5EF4-FFF2-40B4-BE49-F238E27FC236}">
                <a16:creationId xmlns:a16="http://schemas.microsoft.com/office/drawing/2014/main" id="{7DBB542C-8D22-F3ED-48DD-7D99D90D6B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5970" y="1107170"/>
            <a:ext cx="2266166" cy="4028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A770F-08F0-12EA-5C5C-2231BB9F4EED}"/>
              </a:ext>
            </a:extLst>
          </p:cNvPr>
          <p:cNvSpPr txBox="1"/>
          <p:nvPr/>
        </p:nvSpPr>
        <p:spPr>
          <a:xfrm>
            <a:off x="7437067" y="1107169"/>
            <a:ext cx="37525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사용자 영상에 대해 동일한　과정으로　３Ｄ좌표 획득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복수의 사람이 검출 될 경우 중앙에 가까운 한사람만 남기고 </a:t>
            </a:r>
            <a:r>
              <a:rPr lang="ko-KR" altLang="en-US" sz="1400" dirty="0" err="1"/>
              <a:t>크롭</a:t>
            </a:r>
            <a:endParaRPr lang="ko-KR" altLang="en-US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YOLO</a:t>
            </a:r>
            <a:r>
              <a:rPr lang="ko-KR" altLang="en-US" sz="1400" dirty="0"/>
              <a:t>의 좌</a:t>
            </a:r>
            <a:r>
              <a:rPr lang="en-US" altLang="ko-KR" sz="1400" dirty="0"/>
              <a:t>,</a:t>
            </a:r>
            <a:r>
              <a:rPr lang="ko-KR" altLang="en-US" sz="1400" dirty="0"/>
              <a:t>우 데이터를 확인하여 전문가 영상과 같은 방향으로 좌우 반전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이후 동일한 과정을 거침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사용자 신체 체형이 모두 다르기 때문에 </a:t>
            </a:r>
            <a:r>
              <a:rPr lang="ko-KR" altLang="en-US" sz="1400" dirty="0" err="1"/>
              <a:t>팔길이</a:t>
            </a:r>
            <a:r>
              <a:rPr lang="en-US" altLang="ko-KR" sz="1400" dirty="0"/>
              <a:t>,</a:t>
            </a:r>
            <a:r>
              <a:rPr lang="ko-KR" altLang="en-US" sz="1400" dirty="0"/>
              <a:t> 다리길이 등 정규화 처리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고관절을 중심으로 손목</a:t>
            </a:r>
            <a:r>
              <a:rPr lang="en-US" altLang="ko-KR" sz="1400" dirty="0"/>
              <a:t>(</a:t>
            </a:r>
            <a:r>
              <a:rPr lang="ko-KR" altLang="en-US" sz="1400" dirty="0"/>
              <a:t>바벨과 연결</a:t>
            </a:r>
            <a:r>
              <a:rPr lang="en-US" altLang="ko-KR" sz="1400" dirty="0"/>
              <a:t>)</a:t>
            </a:r>
            <a:r>
              <a:rPr lang="ko-KR" altLang="en-US" sz="1400" dirty="0"/>
              <a:t>의 </a:t>
            </a:r>
            <a:r>
              <a:rPr lang="en-US" altLang="ko-KR" sz="1400" dirty="0"/>
              <a:t>Z</a:t>
            </a:r>
            <a:r>
              <a:rPr lang="ko-KR" altLang="en-US" sz="1400" dirty="0"/>
              <a:t>값을 기준으로 비교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C583C-EA89-7BF5-9E0F-D5D160A52D59}"/>
              </a:ext>
            </a:extLst>
          </p:cNvPr>
          <p:cNvSpPr txBox="1"/>
          <p:nvPr/>
        </p:nvSpPr>
        <p:spPr>
          <a:xfrm>
            <a:off x="630222" y="347740"/>
            <a:ext cx="868311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3.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사용자 영상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&gt;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같은 과정으로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3D </a:t>
            </a:r>
            <a:r>
              <a:rPr lang="en-US" altLang="ko-KR" sz="20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Keydata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412456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C556C1-45E2-906A-D4BE-E1217D175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4" y="2660291"/>
            <a:ext cx="5393252" cy="3833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566477-56A9-290D-6FBC-BE23EF28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33" y="2660291"/>
            <a:ext cx="5358640" cy="3783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1E84D3-A344-B7E5-B83C-C80D7FD96B92}"/>
              </a:ext>
            </a:extLst>
          </p:cNvPr>
          <p:cNvSpPr txBox="1"/>
          <p:nvPr/>
        </p:nvSpPr>
        <p:spPr>
          <a:xfrm>
            <a:off x="702747" y="942060"/>
            <a:ext cx="11127601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ffectLst/>
              </a:rPr>
              <a:t>DTW</a:t>
            </a:r>
            <a:r>
              <a:rPr lang="en-US" altLang="ko-KR" sz="1400" dirty="0"/>
              <a:t>(</a:t>
            </a:r>
            <a:r>
              <a:rPr lang="en-US" altLang="ko-KR" sz="1400" b="0" dirty="0">
                <a:effectLst/>
              </a:rPr>
              <a:t>Dynamic Time Warping, </a:t>
            </a:r>
            <a:r>
              <a:rPr lang="ko-KR" altLang="en-US" sz="1400" b="1" dirty="0">
                <a:effectLst/>
              </a:rPr>
              <a:t>동적 시간 </a:t>
            </a:r>
            <a:r>
              <a:rPr lang="ko-KR" altLang="en-US" sz="1400" b="1" dirty="0" err="1">
                <a:effectLst/>
              </a:rPr>
              <a:t>워핑</a:t>
            </a:r>
            <a:r>
              <a:rPr lang="en-US" altLang="ko-KR" sz="1400" b="1" dirty="0">
                <a:effectLst/>
              </a:rPr>
              <a:t>(</a:t>
            </a:r>
            <a:r>
              <a:rPr lang="ko-KR" altLang="en-US" sz="1400" b="1" dirty="0">
                <a:effectLst/>
              </a:rPr>
              <a:t>또는 동적 시간 왜곡</a:t>
            </a:r>
            <a:r>
              <a:rPr lang="en-US" altLang="ko-KR" sz="1400" b="1" dirty="0">
                <a:effectLst/>
              </a:rPr>
              <a:t>))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dirty="0">
                <a:effectLst/>
              </a:rPr>
              <a:t>속도나 길이가 다른 두 시계열 데이터 간의 유사성을 측정하는 알고리즘</a:t>
            </a:r>
            <a:r>
              <a:rPr lang="ko-KR" altLang="en-US" sz="1400" dirty="0"/>
              <a:t> 사용</a:t>
            </a:r>
            <a:r>
              <a:rPr lang="en-US" altLang="ko-KR" sz="1400" b="0" dirty="0">
                <a:effectLst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dirty="0">
                <a:effectLst/>
              </a:rPr>
              <a:t>데이터의 속도 차이로 인한 왜곡을 보정하여 패턴의 유사성을 알아낼 수 있습니다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C5BF4-3AC1-F284-6B85-A08804BD3E38}"/>
              </a:ext>
            </a:extLst>
          </p:cNvPr>
          <p:cNvSpPr txBox="1"/>
          <p:nvPr/>
        </p:nvSpPr>
        <p:spPr>
          <a:xfrm>
            <a:off x="743684" y="214078"/>
            <a:ext cx="868311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4.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DTW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사용하여 시계열 일치 시켜 사용자 영상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&gt;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전문가 영상 비교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249EF4E-9EDB-2030-7BDC-F1955F0E8ADB}"/>
              </a:ext>
            </a:extLst>
          </p:cNvPr>
          <p:cNvSpPr/>
          <p:nvPr/>
        </p:nvSpPr>
        <p:spPr>
          <a:xfrm>
            <a:off x="2036190" y="2660291"/>
            <a:ext cx="623034" cy="3374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1FB4D4E-A0DD-B935-DF4E-D094BEECDC33}"/>
              </a:ext>
            </a:extLst>
          </p:cNvPr>
          <p:cNvSpPr/>
          <p:nvPr/>
        </p:nvSpPr>
        <p:spPr>
          <a:xfrm>
            <a:off x="4930219" y="2660290"/>
            <a:ext cx="623034" cy="3374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72625C3-B115-2ABD-66D6-996A43A70CA3}"/>
              </a:ext>
            </a:extLst>
          </p:cNvPr>
          <p:cNvSpPr/>
          <p:nvPr/>
        </p:nvSpPr>
        <p:spPr>
          <a:xfrm>
            <a:off x="7286920" y="2660290"/>
            <a:ext cx="623034" cy="3374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1DE9B2-57D1-D91F-2648-532F2F57A7FC}"/>
              </a:ext>
            </a:extLst>
          </p:cNvPr>
          <p:cNvSpPr/>
          <p:nvPr/>
        </p:nvSpPr>
        <p:spPr>
          <a:xfrm>
            <a:off x="10171522" y="2660290"/>
            <a:ext cx="623034" cy="3374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4C7B1-7D5E-47B7-A953-E0FE4EEDD442}"/>
              </a:ext>
            </a:extLst>
          </p:cNvPr>
          <p:cNvSpPr txBox="1"/>
          <p:nvPr/>
        </p:nvSpPr>
        <p:spPr>
          <a:xfrm>
            <a:off x="5085243" y="2144667"/>
            <a:ext cx="349962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effectLst/>
              </a:rPr>
              <a:t>* </a:t>
            </a:r>
            <a:r>
              <a:rPr lang="ko-KR" altLang="en-US" sz="1400" b="0" dirty="0">
                <a:effectLst/>
              </a:rPr>
              <a:t>서로 다른 프레임을 비교</a:t>
            </a:r>
          </a:p>
        </p:txBody>
      </p:sp>
    </p:spTree>
    <p:extLst>
      <p:ext uri="{BB962C8B-B14F-4D97-AF65-F5344CB8AC3E}">
        <p14:creationId xmlns:p14="http://schemas.microsoft.com/office/powerpoint/2010/main" val="314922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F706ED-AF8B-5022-4329-5C4EFA8DF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6" y="1563365"/>
            <a:ext cx="6474222" cy="2243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9D0D2-AF62-A910-570F-8F395C0F9D2D}"/>
              </a:ext>
            </a:extLst>
          </p:cNvPr>
          <p:cNvSpPr txBox="1"/>
          <p:nvPr/>
        </p:nvSpPr>
        <p:spPr>
          <a:xfrm>
            <a:off x="743684" y="214078"/>
            <a:ext cx="868311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5.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3D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키값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비교하여 답변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52F67-DFAA-7D27-7506-6125548E5C47}"/>
              </a:ext>
            </a:extLst>
          </p:cNvPr>
          <p:cNvSpPr txBox="1"/>
          <p:nvPr/>
        </p:nvSpPr>
        <p:spPr>
          <a:xfrm>
            <a:off x="1128416" y="1120885"/>
            <a:ext cx="343383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effectLst/>
              </a:rPr>
              <a:t>* </a:t>
            </a:r>
            <a:r>
              <a:rPr lang="ko-KR" altLang="en-US" sz="1400" dirty="0"/>
              <a:t>프롬프트 및 답변</a:t>
            </a:r>
            <a:endParaRPr lang="ko-KR" altLang="en-US" sz="1400" b="0" dirty="0">
              <a:effectLst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0E6DFE-3ECA-5E0D-0CC6-2C1455967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854" y="1307828"/>
            <a:ext cx="3016393" cy="40582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7087DC-2C51-7229-071B-A0C60501C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30" y="3700642"/>
            <a:ext cx="758211" cy="9942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38FE3ED-C25D-9C83-786B-6C560B1F6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8" y="3614548"/>
            <a:ext cx="1160975" cy="11664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4BD034-584C-086F-FC7C-93FF3CC6F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87" y="2118113"/>
            <a:ext cx="655208" cy="1134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FB3C1-94CF-2D33-A4F2-8EC56B0CC7C4}"/>
              </a:ext>
            </a:extLst>
          </p:cNvPr>
          <p:cNvSpPr txBox="1"/>
          <p:nvPr/>
        </p:nvSpPr>
        <p:spPr>
          <a:xfrm>
            <a:off x="8241853" y="5352549"/>
            <a:ext cx="2947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두 번째 풀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힘을 주는 두 번째 단계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에서 무릎 각도를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도에서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도 사이로 유지해 안정적인 체중이동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몸무게 중심 이동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을 하세요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캐치 스탠드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무게를 받으며 서는 동작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에서는 무릎을 과도하게 굽히지 말고 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도 근처에서 유지해 무릎과 팔꿈치의 적절한 각도를 유지하도록 집중하세요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근거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9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second_pull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무릎 각도 및 </a:t>
            </a:r>
            <a:r>
              <a:rPr lang="en-US" altLang="ko-KR" sz="9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trunk_tilt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몸통 기울기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altLang="ko-KR" sz="9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abs_mean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=42.04,35.15/</a:t>
            </a:r>
            <a:r>
              <a:rPr lang="ko-KR" altLang="en-US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sz="9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=2.3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86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9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357</Words>
  <Application>Microsoft Office PowerPoint</Application>
  <PresentationFormat>와이드스크린</PresentationFormat>
  <Paragraphs>35</Paragraphs>
  <Slides>6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돋움</vt:lpstr>
      <vt:lpstr>맑은 고딕</vt:lpstr>
      <vt:lpstr>Arial</vt:lpstr>
      <vt:lpstr>Consolas</vt:lpstr>
      <vt:lpstr>Office 테마</vt:lpstr>
      <vt:lpstr>CrossFit 챗봇  영상 코칭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JONGMIN LIM</dc:creator>
  <cp:lastModifiedBy>JONGMIN LIM</cp:lastModifiedBy>
  <cp:revision>3</cp:revision>
  <dcterms:created xsi:type="dcterms:W3CDTF">2025-09-17T05:08:26Z</dcterms:created>
  <dcterms:modified xsi:type="dcterms:W3CDTF">2025-09-17T06:47:32Z</dcterms:modified>
</cp:coreProperties>
</file>